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2" r:id="rId5"/>
    <p:sldId id="413" r:id="rId6"/>
    <p:sldId id="414" r:id="rId7"/>
    <p:sldId id="415" r:id="rId8"/>
    <p:sldId id="416" r:id="rId9"/>
    <p:sldId id="417" r:id="rId10"/>
    <p:sldId id="418" r:id="rId11"/>
    <p:sldId id="419" r:id="rId12"/>
    <p:sldId id="420" r:id="rId13"/>
    <p:sldId id="421" r:id="rId14"/>
    <p:sldId id="422" r:id="rId15"/>
    <p:sldId id="423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94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5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MVC</a:t>
            </a:r>
            <a:r>
              <a:rPr lang="zh-CN" altLang="en-US"/>
              <a:t>设计模式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使用JSP+JavaBean实现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3315" name="Rectangle 3"/>
          <p:cNvSpPr/>
          <p:nvPr/>
        </p:nvSpPr>
        <p:spPr>
          <a:xfrm>
            <a:off x="2127885" y="2705100"/>
            <a:ext cx="2057400" cy="15240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b="1" dirty="0">
                <a:latin typeface="Arial" panose="020B0604020202020204" pitchFamily="34" charset="0"/>
              </a:rPr>
              <a:t>浏览器</a:t>
            </a:r>
            <a:endParaRPr lang="zh-CN" altLang="en-US" sz="2200" b="1" dirty="0">
              <a:latin typeface="Arial" panose="020B0604020202020204" pitchFamily="34" charset="0"/>
            </a:endParaRPr>
          </a:p>
          <a:p>
            <a:pPr algn="ctr"/>
            <a:r>
              <a:rPr lang="zh-CN" altLang="en-US" sz="2200" b="1" dirty="0">
                <a:latin typeface="Arial" panose="020B0604020202020204" pitchFamily="34" charset="0"/>
              </a:rPr>
              <a:t>Browser</a:t>
            </a:r>
            <a:endParaRPr lang="zh-CN" altLang="en-US" sz="2200" b="1" dirty="0">
              <a:latin typeface="Arial" panose="020B0604020202020204" pitchFamily="34" charset="0"/>
            </a:endParaRPr>
          </a:p>
        </p:txBody>
      </p:sp>
      <p:sp>
        <p:nvSpPr>
          <p:cNvPr id="13316" name="Rectangle 4"/>
          <p:cNvSpPr/>
          <p:nvPr/>
        </p:nvSpPr>
        <p:spPr>
          <a:xfrm>
            <a:off x="5861685" y="2705100"/>
            <a:ext cx="3429000" cy="14478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endParaRPr lang="zh-CN" altLang="en-US" sz="2200" b="1" dirty="0">
              <a:latin typeface="Arial" panose="020B0604020202020204" pitchFamily="34" charset="0"/>
            </a:endParaRPr>
          </a:p>
          <a:p>
            <a:pPr algn="ctr"/>
            <a:endParaRPr lang="zh-CN" altLang="en-US" sz="2200" b="1" dirty="0">
              <a:latin typeface="Arial" panose="020B0604020202020204" pitchFamily="34" charset="0"/>
            </a:endParaRPr>
          </a:p>
        </p:txBody>
      </p:sp>
      <p:sp>
        <p:nvSpPr>
          <p:cNvPr id="13317" name="Text Box 5"/>
          <p:cNvSpPr txBox="1"/>
          <p:nvPr/>
        </p:nvSpPr>
        <p:spPr>
          <a:xfrm>
            <a:off x="2493010" y="4403725"/>
            <a:ext cx="10731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客户端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(Client）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318" name="Text Box 6"/>
          <p:cNvSpPr txBox="1"/>
          <p:nvPr/>
        </p:nvSpPr>
        <p:spPr>
          <a:xfrm>
            <a:off x="7385685" y="4381500"/>
            <a:ext cx="11620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服务器端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(Server）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319" name="Line 7"/>
          <p:cNvSpPr/>
          <p:nvPr/>
        </p:nvSpPr>
        <p:spPr>
          <a:xfrm>
            <a:off x="4185285" y="3162300"/>
            <a:ext cx="1676400" cy="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3320" name="Line 8"/>
          <p:cNvSpPr/>
          <p:nvPr/>
        </p:nvSpPr>
        <p:spPr>
          <a:xfrm flipH="1">
            <a:off x="4185285" y="3695700"/>
            <a:ext cx="1676400" cy="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3321" name="Text Box 9"/>
          <p:cNvSpPr txBox="1"/>
          <p:nvPr/>
        </p:nvSpPr>
        <p:spPr>
          <a:xfrm>
            <a:off x="4566285" y="2400300"/>
            <a:ext cx="9461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请求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request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322" name="Text Box 10"/>
          <p:cNvSpPr txBox="1"/>
          <p:nvPr/>
        </p:nvSpPr>
        <p:spPr>
          <a:xfrm>
            <a:off x="4566285" y="3771900"/>
            <a:ext cx="11239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响应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response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323" name="AutoShape 11"/>
          <p:cNvSpPr/>
          <p:nvPr/>
        </p:nvSpPr>
        <p:spPr>
          <a:xfrm>
            <a:off x="9671685" y="2781300"/>
            <a:ext cx="533400" cy="1066800"/>
          </a:xfrm>
          <a:prstGeom prst="can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3324" name="AutoShape 12"/>
          <p:cNvSpPr/>
          <p:nvPr/>
        </p:nvSpPr>
        <p:spPr>
          <a:xfrm>
            <a:off x="6166485" y="2857500"/>
            <a:ext cx="914400" cy="1143000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Arial" panose="020B0604020202020204" pitchFamily="34" charset="0"/>
              </a:rPr>
              <a:t>JSP</a:t>
            </a:r>
            <a:endParaRPr lang="zh-CN" altLang="en-US" sz="22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3325" name="AutoShape 13"/>
          <p:cNvSpPr/>
          <p:nvPr/>
        </p:nvSpPr>
        <p:spPr>
          <a:xfrm>
            <a:off x="7919085" y="2857500"/>
            <a:ext cx="1219200" cy="10668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</a:rPr>
              <a:t>JavaBean</a:t>
            </a:r>
            <a:endParaRPr lang="zh-CN" altLang="en-US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3326" name="Text Box 14"/>
          <p:cNvSpPr txBox="1"/>
          <p:nvPr/>
        </p:nvSpPr>
        <p:spPr>
          <a:xfrm>
            <a:off x="7157085" y="3452813"/>
            <a:ext cx="6413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>
                <a:latin typeface="Arial" panose="020B0604020202020204" pitchFamily="34" charset="0"/>
              </a:rPr>
              <a:t>调用</a:t>
            </a:r>
            <a:endParaRPr lang="zh-CN" altLang="en-US">
              <a:latin typeface="Arial" panose="020B0604020202020204" pitchFamily="34" charset="0"/>
            </a:endParaRPr>
          </a:p>
          <a:p>
            <a:r>
              <a:rPr lang="zh-CN" altLang="en-US">
                <a:latin typeface="Arial" panose="020B0604020202020204" pitchFamily="34" charset="0"/>
              </a:rPr>
              <a:t>使用</a:t>
            </a:r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3327" name="Line 15"/>
          <p:cNvSpPr/>
          <p:nvPr/>
        </p:nvSpPr>
        <p:spPr>
          <a:xfrm>
            <a:off x="7080885" y="3238500"/>
            <a:ext cx="838200" cy="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headEnd type="triangle" w="med" len="med"/>
            <a:tailEnd type="triangle" w="med" len="med"/>
          </a:ln>
        </p:spPr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Mode2的优缺点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sz="1800">
                <a:sym typeface="+mn-ea"/>
              </a:rPr>
              <a:t>优点</a:t>
            </a:r>
            <a:endParaRPr sz="1800">
              <a:sym typeface="+mn-ea"/>
            </a:endParaRPr>
          </a:p>
          <a:p>
            <a:pPr lvl="1"/>
            <a:r>
              <a:rPr sz="1400">
                <a:sym typeface="+mn-ea"/>
              </a:rPr>
              <a:t>程序可读性提高</a:t>
            </a:r>
            <a:endParaRPr sz="1400">
              <a:sym typeface="+mn-ea"/>
            </a:endParaRPr>
          </a:p>
          <a:p>
            <a:pPr lvl="1"/>
            <a:r>
              <a:rPr sz="1400">
                <a:sym typeface="+mn-ea"/>
              </a:rPr>
              <a:t>程序的可复用度提高</a:t>
            </a:r>
            <a:endParaRPr lang="zh-CN" altLang="en-US" sz="1400"/>
          </a:p>
          <a:p>
            <a:r>
              <a:rPr sz="1800">
                <a:sym typeface="+mn-ea"/>
              </a:rPr>
              <a:t>缺点</a:t>
            </a:r>
            <a:endParaRPr sz="1800">
              <a:sym typeface="+mn-ea"/>
            </a:endParaRPr>
          </a:p>
          <a:p>
            <a:pPr lvl="1"/>
            <a:r>
              <a:rPr sz="1400">
                <a:sym typeface="+mn-ea"/>
              </a:rPr>
              <a:t>缺乏流程控制</a:t>
            </a:r>
            <a:endParaRPr lang="zh-CN" altLang="en-US" sz="140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CheckServlet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public class </a:t>
            </a:r>
            <a:r>
              <a:rPr lang="en-US" altLang="zh-CN">
                <a:sym typeface="+mn-ea"/>
              </a:rPr>
              <a:t>CheckServlet </a:t>
            </a:r>
            <a:r>
              <a:rPr>
                <a:sym typeface="+mn-ea"/>
              </a:rPr>
              <a:t>extends HttpServlet {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	public void doPost(HttpServletRequest request, HttpServletResponse response)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			throws ServletException, IOException {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	    String uid = request.getParameter("uid");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	    String pwd = request.getParameter("pwd");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	    UserBean userBean = new UserBean();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	    userBean.setUid(uid);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	    userBean.setPwd(pwd);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	    if (!userBean.check()){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	    	response.sendRedirect("/web11/loginsucc.jsp");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	    }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	}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}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Loginsucc.jsp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>
                <a:sym typeface="+mn-ea"/>
              </a:rPr>
              <a:t> &lt;body&gt;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你好,${param.uid },欢迎使用XXX系统!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&lt;/body&gt;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基于MVC  Model2实现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7411" name="Rectangle 3"/>
          <p:cNvSpPr/>
          <p:nvPr/>
        </p:nvSpPr>
        <p:spPr>
          <a:xfrm>
            <a:off x="2433955" y="2705100"/>
            <a:ext cx="2057400" cy="15240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b="1" dirty="0">
                <a:latin typeface="Arial" panose="020B0604020202020204" pitchFamily="34" charset="0"/>
              </a:rPr>
              <a:t>浏览器</a:t>
            </a:r>
            <a:endParaRPr lang="zh-CN" altLang="en-US" sz="2200" b="1" dirty="0">
              <a:latin typeface="Arial" panose="020B0604020202020204" pitchFamily="34" charset="0"/>
            </a:endParaRPr>
          </a:p>
          <a:p>
            <a:pPr algn="ctr"/>
            <a:r>
              <a:rPr lang="zh-CN" altLang="en-US" sz="2200" b="1" dirty="0">
                <a:latin typeface="Arial" panose="020B0604020202020204" pitchFamily="34" charset="0"/>
              </a:rPr>
              <a:t>Browser</a:t>
            </a:r>
            <a:endParaRPr lang="zh-CN" altLang="en-US" sz="2200" b="1" dirty="0">
              <a:latin typeface="Arial" panose="020B0604020202020204" pitchFamily="34" charset="0"/>
            </a:endParaRPr>
          </a:p>
        </p:txBody>
      </p:sp>
      <p:sp>
        <p:nvSpPr>
          <p:cNvPr id="17412" name="Rectangle 4"/>
          <p:cNvSpPr/>
          <p:nvPr/>
        </p:nvSpPr>
        <p:spPr>
          <a:xfrm>
            <a:off x="6167755" y="1866900"/>
            <a:ext cx="3429000" cy="31242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endParaRPr lang="zh-CN" altLang="en-US" sz="2200" b="1" dirty="0">
              <a:latin typeface="Arial" panose="020B0604020202020204" pitchFamily="34" charset="0"/>
            </a:endParaRPr>
          </a:p>
          <a:p>
            <a:pPr algn="ctr"/>
            <a:endParaRPr lang="zh-CN" altLang="en-US" sz="2200" b="1" dirty="0">
              <a:latin typeface="Arial" panose="020B0604020202020204" pitchFamily="34" charset="0"/>
            </a:endParaRPr>
          </a:p>
        </p:txBody>
      </p:sp>
      <p:sp>
        <p:nvSpPr>
          <p:cNvPr id="17413" name="Text Box 5"/>
          <p:cNvSpPr txBox="1"/>
          <p:nvPr/>
        </p:nvSpPr>
        <p:spPr>
          <a:xfrm>
            <a:off x="2799080" y="5241925"/>
            <a:ext cx="10731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客户端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(Client）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7414" name="Text Box 6"/>
          <p:cNvSpPr txBox="1"/>
          <p:nvPr/>
        </p:nvSpPr>
        <p:spPr>
          <a:xfrm>
            <a:off x="7767955" y="5143500"/>
            <a:ext cx="11620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服务器端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(Server）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7415" name="Line 7"/>
          <p:cNvSpPr/>
          <p:nvPr/>
        </p:nvSpPr>
        <p:spPr>
          <a:xfrm flipV="1">
            <a:off x="4491355" y="2705100"/>
            <a:ext cx="1905000" cy="45720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7416" name="Line 8"/>
          <p:cNvSpPr/>
          <p:nvPr/>
        </p:nvSpPr>
        <p:spPr>
          <a:xfrm flipH="1" flipV="1">
            <a:off x="4491355" y="3695700"/>
            <a:ext cx="1905000" cy="45720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7417" name="Text Box 9"/>
          <p:cNvSpPr txBox="1"/>
          <p:nvPr/>
        </p:nvSpPr>
        <p:spPr>
          <a:xfrm>
            <a:off x="4872355" y="2095500"/>
            <a:ext cx="9461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请求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request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7418" name="Text Box 10"/>
          <p:cNvSpPr txBox="1"/>
          <p:nvPr/>
        </p:nvSpPr>
        <p:spPr>
          <a:xfrm>
            <a:off x="4796155" y="4152900"/>
            <a:ext cx="11239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响应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response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7419" name="AutoShape 11"/>
          <p:cNvSpPr/>
          <p:nvPr/>
        </p:nvSpPr>
        <p:spPr>
          <a:xfrm>
            <a:off x="9977755" y="3543300"/>
            <a:ext cx="533400" cy="1066800"/>
          </a:xfrm>
          <a:prstGeom prst="can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7420" name="AutoShape 12"/>
          <p:cNvSpPr/>
          <p:nvPr/>
        </p:nvSpPr>
        <p:spPr>
          <a:xfrm>
            <a:off x="6472555" y="3619500"/>
            <a:ext cx="914400" cy="1143000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Arial" panose="020B0604020202020204" pitchFamily="34" charset="0"/>
              </a:rPr>
              <a:t>JSP</a:t>
            </a:r>
            <a:endParaRPr lang="zh-CN" altLang="en-US" sz="22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7421" name="AutoShape 13"/>
          <p:cNvSpPr/>
          <p:nvPr/>
        </p:nvSpPr>
        <p:spPr>
          <a:xfrm>
            <a:off x="8225155" y="3619500"/>
            <a:ext cx="1219200" cy="1066800"/>
          </a:xfrm>
          <a:prstGeom prst="cube">
            <a:avLst>
              <a:gd name="adj" fmla="val 250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b="1" dirty="0">
                <a:solidFill>
                  <a:schemeClr val="bg1"/>
                </a:solidFill>
                <a:latin typeface="Arial" panose="020B0604020202020204" pitchFamily="34" charset="0"/>
              </a:rPr>
              <a:t>JavaBean</a:t>
            </a:r>
            <a:endParaRPr lang="zh-CN" altLang="en-US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7422" name="Text Box 14"/>
          <p:cNvSpPr txBox="1"/>
          <p:nvPr/>
        </p:nvSpPr>
        <p:spPr>
          <a:xfrm>
            <a:off x="7463155" y="4076700"/>
            <a:ext cx="6413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>
                <a:latin typeface="Arial" panose="020B0604020202020204" pitchFamily="34" charset="0"/>
              </a:rPr>
              <a:t>使用</a:t>
            </a:r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7423" name="AutoShape 15"/>
          <p:cNvSpPr/>
          <p:nvPr/>
        </p:nvSpPr>
        <p:spPr>
          <a:xfrm>
            <a:off x="6472555" y="2095500"/>
            <a:ext cx="914400" cy="1143000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Arial" panose="020B0604020202020204" pitchFamily="34" charset="0"/>
              </a:rPr>
              <a:t>Servlet</a:t>
            </a:r>
            <a:endParaRPr lang="zh-CN" altLang="en-US" sz="22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7424" name="Line 16"/>
          <p:cNvSpPr/>
          <p:nvPr/>
        </p:nvSpPr>
        <p:spPr>
          <a:xfrm>
            <a:off x="7463155" y="4000500"/>
            <a:ext cx="685800" cy="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7425" name="Line 17"/>
          <p:cNvSpPr/>
          <p:nvPr/>
        </p:nvSpPr>
        <p:spPr>
          <a:xfrm>
            <a:off x="7615555" y="2552700"/>
            <a:ext cx="1143000" cy="91440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7426" name="Text Box 18"/>
          <p:cNvSpPr txBox="1"/>
          <p:nvPr/>
        </p:nvSpPr>
        <p:spPr>
          <a:xfrm>
            <a:off x="8133080" y="2422525"/>
            <a:ext cx="6413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>
                <a:latin typeface="Arial" panose="020B0604020202020204" pitchFamily="34" charset="0"/>
              </a:rPr>
              <a:t>调用</a:t>
            </a:r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7427" name="Line 19"/>
          <p:cNvSpPr/>
          <p:nvPr/>
        </p:nvSpPr>
        <p:spPr>
          <a:xfrm>
            <a:off x="6929755" y="3238500"/>
            <a:ext cx="0" cy="38100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7428" name="Text Box 20"/>
          <p:cNvSpPr txBox="1"/>
          <p:nvPr/>
        </p:nvSpPr>
        <p:spPr>
          <a:xfrm>
            <a:off x="7142480" y="3184525"/>
            <a:ext cx="6413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>
                <a:latin typeface="Arial" panose="020B0604020202020204" pitchFamily="34" charset="0"/>
              </a:rPr>
              <a:t>指派</a:t>
            </a:r>
            <a:endParaRPr lang="zh-CN" altLang="en-US">
              <a:latin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Java Web程序的架构</a:t>
            </a:r>
            <a:endParaRPr lang="zh-CN" altLang="en-US" dirty="0"/>
          </a:p>
          <a:p>
            <a:r>
              <a:rPr>
                <a:sym typeface="+mn-ea"/>
              </a:rPr>
              <a:t>基于MVC设计模式的Java Web程序架构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案例分析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使用Java Web技术实现登录</a:t>
            </a:r>
            <a:endParaRPr lang="zh-CN" altLang="en-US" dirty="0"/>
          </a:p>
          <a:p>
            <a:endParaRPr lang="zh-CN" altLang="en-US"/>
          </a:p>
        </p:txBody>
      </p:sp>
      <p:pic>
        <p:nvPicPr>
          <p:cNvPr id="6149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0600" y="1828800"/>
            <a:ext cx="6238875" cy="25622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50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3733800"/>
            <a:ext cx="6238875" cy="256222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index.jsp</a:t>
            </a:r>
            <a:br>
              <a:rPr lang="zh-CN" altLang="en-US" dirty="0"/>
            </a:br>
            <a:endParaRPr lang="zh-CN" altLang="en-US"/>
          </a:p>
        </p:txBody>
      </p:sp>
      <p:pic>
        <p:nvPicPr>
          <p:cNvPr id="7171" name="Picture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70560" y="1052830"/>
            <a:ext cx="10850880" cy="5187315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login.jsp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&lt;body&gt;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&lt;%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String uid = request.getParameter("uid");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String pwd = request.getParameter("pwd");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if (!("admin".equals(uid) &amp;&amp; "1234".equals(pwd))){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		response.sendRedirect("/web11/index.jsp");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}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%&gt;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你好,${param.uid },欢迎使用XXX系统!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&lt;/body&gt;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Model1_纯粹使用JSP实现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219" name="Rectangle 3"/>
          <p:cNvSpPr/>
          <p:nvPr/>
        </p:nvSpPr>
        <p:spPr>
          <a:xfrm>
            <a:off x="2197735" y="2922905"/>
            <a:ext cx="2057400" cy="15240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b="1" dirty="0">
                <a:latin typeface="Arial" panose="020B0604020202020204" pitchFamily="34" charset="0"/>
              </a:rPr>
              <a:t>浏览器</a:t>
            </a:r>
            <a:endParaRPr lang="zh-CN" altLang="en-US" sz="2200" b="1" dirty="0">
              <a:latin typeface="Arial" panose="020B0604020202020204" pitchFamily="34" charset="0"/>
            </a:endParaRPr>
          </a:p>
          <a:p>
            <a:pPr algn="ctr"/>
            <a:r>
              <a:rPr lang="zh-CN" altLang="en-US" sz="2200" b="1" dirty="0">
                <a:latin typeface="Arial" panose="020B0604020202020204" pitchFamily="34" charset="0"/>
              </a:rPr>
              <a:t>Browser</a:t>
            </a:r>
            <a:endParaRPr lang="zh-CN" altLang="en-US" sz="2200" b="1" dirty="0">
              <a:latin typeface="Arial" panose="020B0604020202020204" pitchFamily="34" charset="0"/>
            </a:endParaRPr>
          </a:p>
        </p:txBody>
      </p:sp>
      <p:sp>
        <p:nvSpPr>
          <p:cNvPr id="9220" name="Rectangle 4"/>
          <p:cNvSpPr/>
          <p:nvPr/>
        </p:nvSpPr>
        <p:spPr>
          <a:xfrm>
            <a:off x="6312535" y="2922905"/>
            <a:ext cx="3048000" cy="1447800"/>
          </a:xfrm>
          <a:prstGeom prst="rect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endParaRPr lang="zh-CN" altLang="en-US" sz="2200" b="1" dirty="0">
              <a:latin typeface="Arial" panose="020B0604020202020204" pitchFamily="34" charset="0"/>
            </a:endParaRPr>
          </a:p>
          <a:p>
            <a:pPr algn="ctr"/>
            <a:endParaRPr lang="zh-CN" altLang="en-US" sz="2200" b="1" dirty="0">
              <a:latin typeface="Arial" panose="020B0604020202020204" pitchFamily="34" charset="0"/>
            </a:endParaRPr>
          </a:p>
        </p:txBody>
      </p:sp>
      <p:sp>
        <p:nvSpPr>
          <p:cNvPr id="9221" name="Text Box 5"/>
          <p:cNvSpPr txBox="1"/>
          <p:nvPr/>
        </p:nvSpPr>
        <p:spPr>
          <a:xfrm>
            <a:off x="2562860" y="4621530"/>
            <a:ext cx="10731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客户端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(Client）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222" name="Text Box 6"/>
          <p:cNvSpPr txBox="1"/>
          <p:nvPr/>
        </p:nvSpPr>
        <p:spPr>
          <a:xfrm>
            <a:off x="7455535" y="4599305"/>
            <a:ext cx="11620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服务器端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(Server）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223" name="Line 7"/>
          <p:cNvSpPr/>
          <p:nvPr/>
        </p:nvSpPr>
        <p:spPr>
          <a:xfrm>
            <a:off x="4255135" y="3380105"/>
            <a:ext cx="2057400" cy="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9224" name="Line 8"/>
          <p:cNvSpPr/>
          <p:nvPr/>
        </p:nvSpPr>
        <p:spPr>
          <a:xfrm flipH="1">
            <a:off x="4255135" y="3913505"/>
            <a:ext cx="2057400" cy="0"/>
          </a:xfrm>
          <a:prstGeom prst="line">
            <a:avLst/>
          </a:prstGeom>
          <a:ln w="57150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9225" name="Text Box 9"/>
          <p:cNvSpPr txBox="1"/>
          <p:nvPr/>
        </p:nvSpPr>
        <p:spPr>
          <a:xfrm>
            <a:off x="4636135" y="2618105"/>
            <a:ext cx="9461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请求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request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226" name="Text Box 10"/>
          <p:cNvSpPr txBox="1"/>
          <p:nvPr/>
        </p:nvSpPr>
        <p:spPr>
          <a:xfrm>
            <a:off x="4636135" y="3989705"/>
            <a:ext cx="11239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en-US" dirty="0">
                <a:latin typeface="Arial" panose="020B0604020202020204" pitchFamily="34" charset="0"/>
              </a:rPr>
              <a:t>响应</a:t>
            </a:r>
            <a:endParaRPr lang="zh-CN" altLang="en-US" dirty="0">
              <a:latin typeface="Arial" panose="020B0604020202020204" pitchFamily="34" charset="0"/>
            </a:endParaRPr>
          </a:p>
          <a:p>
            <a:r>
              <a:rPr lang="zh-CN" altLang="en-US" dirty="0">
                <a:latin typeface="Arial" panose="020B0604020202020204" pitchFamily="34" charset="0"/>
              </a:rPr>
              <a:t>response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227" name="AutoShape 11"/>
          <p:cNvSpPr/>
          <p:nvPr/>
        </p:nvSpPr>
        <p:spPr>
          <a:xfrm>
            <a:off x="9741535" y="2999105"/>
            <a:ext cx="533400" cy="1066800"/>
          </a:xfrm>
          <a:prstGeom prst="can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9228" name="AutoShape 12"/>
          <p:cNvSpPr/>
          <p:nvPr/>
        </p:nvSpPr>
        <p:spPr>
          <a:xfrm>
            <a:off x="6617335" y="3075305"/>
            <a:ext cx="914400" cy="1143000"/>
          </a:xfrm>
          <a:prstGeom prst="foldedCorner">
            <a:avLst>
              <a:gd name="adj" fmla="val 12500"/>
            </a:avLst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200" b="1" dirty="0">
                <a:solidFill>
                  <a:schemeClr val="bg1"/>
                </a:solidFill>
                <a:latin typeface="Arial" panose="020B0604020202020204" pitchFamily="34" charset="0"/>
              </a:rPr>
              <a:t>JSP</a:t>
            </a:r>
            <a:endParaRPr lang="zh-CN" altLang="en-US" sz="22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Model1的优缺点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sz="1800">
                <a:sym typeface="+mn-ea"/>
              </a:rPr>
              <a:t>优点</a:t>
            </a:r>
            <a:endParaRPr sz="1800">
              <a:sym typeface="+mn-ea"/>
            </a:endParaRPr>
          </a:p>
          <a:p>
            <a:pPr lvl="1"/>
            <a:r>
              <a:rPr sz="1600">
                <a:sym typeface="+mn-ea"/>
              </a:rPr>
              <a:t>开发时间缩短</a:t>
            </a:r>
            <a:endParaRPr sz="1600">
              <a:sym typeface="+mn-ea"/>
            </a:endParaRPr>
          </a:p>
          <a:p>
            <a:pPr lvl="1"/>
            <a:r>
              <a:rPr sz="1600">
                <a:sym typeface="+mn-ea"/>
              </a:rPr>
              <a:t>小幅度修改容易</a:t>
            </a:r>
            <a:endParaRPr lang="zh-CN" altLang="en-US" sz="1600"/>
          </a:p>
          <a:p>
            <a:r>
              <a:rPr sz="1800">
                <a:sym typeface="+mn-ea"/>
              </a:rPr>
              <a:t>缺点</a:t>
            </a:r>
            <a:endParaRPr sz="1800">
              <a:sym typeface="+mn-ea"/>
            </a:endParaRPr>
          </a:p>
          <a:p>
            <a:pPr lvl="1"/>
            <a:r>
              <a:rPr sz="1600">
                <a:sym typeface="+mn-ea"/>
              </a:rPr>
              <a:t>程序</a:t>
            </a:r>
            <a:r>
              <a:rPr sz="1600">
                <a:sym typeface="+mn-ea"/>
              </a:rPr>
              <a:t>可读性降低</a:t>
            </a:r>
            <a:endParaRPr sz="1600">
              <a:sym typeface="+mn-ea"/>
            </a:endParaRPr>
          </a:p>
          <a:p>
            <a:pPr lvl="1"/>
            <a:r>
              <a:rPr sz="1600">
                <a:sym typeface="+mn-ea"/>
              </a:rPr>
              <a:t>程序的可复用度降低</a:t>
            </a:r>
            <a:endParaRPr lang="zh-CN" altLang="en-US" sz="1600"/>
          </a:p>
          <a:p>
            <a:endParaRPr lang="zh-CN" altLang="en-US" sz="1600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UserBean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952500"/>
            <a:ext cx="10852150" cy="5708650"/>
          </a:xfrm>
        </p:spPr>
        <p:txBody>
          <a:bodyPr/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public class UserBean {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private String uid;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private String pwd;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public String getUid() {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	return uid;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}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public void setUid(String uid) {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	this.uid = uid;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}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public String getPwd() {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	return pwd;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}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public void setPwd(String pwd) {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	this.pwd = pwd;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}</a:t>
            </a:r>
            <a:endParaRPr lang="zh-CN" altLang="en-US" sz="1400" dirty="0"/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	</a:t>
            </a:r>
            <a:r>
              <a:rPr sz="1400">
                <a:solidFill>
                  <a:srgbClr val="FF0000"/>
                </a:solidFill>
                <a:sym typeface="+mn-ea"/>
              </a:rPr>
              <a:t>public boolean check(){</a:t>
            </a:r>
            <a:endParaRPr lang="zh-CN" altLang="en-US" sz="1400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sz="1400">
                <a:solidFill>
                  <a:srgbClr val="FF0000"/>
                </a:solidFill>
                <a:sym typeface="+mn-ea"/>
              </a:rPr>
              <a:t>		return ("admin".equals(uid) &amp;&amp; "1234".equals(pwd));</a:t>
            </a:r>
            <a:endParaRPr lang="zh-CN" altLang="en-US" sz="1400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sz="1400">
                <a:solidFill>
                  <a:srgbClr val="FF0000"/>
                </a:solidFill>
                <a:sym typeface="+mn-ea"/>
              </a:rPr>
              <a:t>	}</a:t>
            </a:r>
            <a:endParaRPr lang="zh-CN" altLang="en-US" sz="1400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sz="1400">
                <a:sym typeface="+mn-ea"/>
              </a:rPr>
              <a:t>}</a:t>
            </a:r>
            <a:endParaRPr lang="zh-CN" altLang="en-US" sz="1400" dirty="0"/>
          </a:p>
          <a:p>
            <a:endParaRPr lang="zh-CN" altLang="en-US" sz="1400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login.jsp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&lt;body&gt;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&lt;%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String uid = request.getParameter("uid");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String pwd = request.getParameter("pwd");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UserBean userBean = new UserBean();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userBean.setUid(uid);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userBean.setPwd(pwd);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if (!userBean.check()){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		response.sendRedirect("/web11/index.jsp");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}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%&gt;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     你好,${param.uid },欢迎使用XXX系统!</a:t>
            </a:r>
            <a:endParaRPr lang="zh-CN" altLang="en-US" dirty="0"/>
          </a:p>
          <a:p>
            <a:pPr>
              <a:lnSpc>
                <a:spcPct val="80000"/>
              </a:lnSpc>
              <a:buNone/>
            </a:pPr>
            <a:r>
              <a:rPr>
                <a:sym typeface="+mn-ea"/>
              </a:rPr>
              <a:t>&lt;/body&gt;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1847</Words>
  <Application>WPS 演示</Application>
  <PresentationFormat>宽屏</PresentationFormat>
  <Paragraphs>193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1_Office 主题​​</vt:lpstr>
      <vt:lpstr>MVC设计模式</vt:lpstr>
      <vt:lpstr>主要内容</vt:lpstr>
      <vt:lpstr>案例分析</vt:lpstr>
      <vt:lpstr>index.jsp </vt:lpstr>
      <vt:lpstr>login.jsp </vt:lpstr>
      <vt:lpstr>Model1_纯粹使用JSP实现 </vt:lpstr>
      <vt:lpstr>Model1的优缺点 </vt:lpstr>
      <vt:lpstr>UserBean</vt:lpstr>
      <vt:lpstr>login.jsp</vt:lpstr>
      <vt:lpstr>使用JSP+JavaBean实现 </vt:lpstr>
      <vt:lpstr>Mode2的优缺点 </vt:lpstr>
      <vt:lpstr>CheckServlet</vt:lpstr>
      <vt:lpstr>Loginsucc.jsp </vt:lpstr>
      <vt:lpstr>基于MVC  Model2实现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剑  哥</cp:lastModifiedBy>
  <cp:revision>155</cp:revision>
  <dcterms:created xsi:type="dcterms:W3CDTF">2019-06-19T02:08:00Z</dcterms:created>
  <dcterms:modified xsi:type="dcterms:W3CDTF">2020-09-21T07:22:43Z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